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20"/>
  </p:handoutMasterIdLst>
  <p:sldIdLst>
    <p:sldId id="375" r:id="rId3"/>
    <p:sldId id="407" r:id="rId4"/>
    <p:sldId id="273" r:id="rId5"/>
    <p:sldId id="298" r:id="rId6"/>
    <p:sldId id="409" r:id="rId7"/>
    <p:sldId id="410" r:id="rId8"/>
    <p:sldId id="411" r:id="rId9"/>
    <p:sldId id="413" r:id="rId10"/>
    <p:sldId id="414" r:id="rId11"/>
    <p:sldId id="406" r:id="rId12"/>
    <p:sldId id="424" r:id="rId13"/>
    <p:sldId id="422" r:id="rId14"/>
    <p:sldId id="423" r:id="rId15"/>
    <p:sldId id="425" r:id="rId16"/>
    <p:sldId id="426" r:id="rId17"/>
    <p:sldId id="303" r:id="rId18"/>
    <p:sldId id="42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9191" autoAdjust="0"/>
    <p:restoredTop sz="94993" autoAdjust="0"/>
  </p:normalViewPr>
  <p:slideViewPr>
    <p:cSldViewPr snapToGrid="0" snapToObjects="1">
      <p:cViewPr varScale="1">
        <p:scale>
          <a:sx n="79" d="100"/>
          <a:sy n="79" d="100"/>
        </p:scale>
        <p:origin x="-210" y="-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/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</a:blip>
          <a:srcRect/>
          <a:stretch>
            <a:fillRect/>
          </a:stretch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/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</a:blip>
          <a:srcRect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/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2400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6338806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</a:fld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</a:fld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  <a:endParaRPr lang="en-US" noProof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/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/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61" name="Rectangle: Rounded Corners 16"/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98" name="Rectangle: Rounded Corners 16"/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100" name="Rectangle: Rounded Corners 16"/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102" name="Rectangle: Rounded Corners 16"/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107" name="Text Placeholder 10"/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09" name="Text Placeholder 2"/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10" name="Text Placeholder 10"/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11" name="Text Placeholder 2"/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12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13" name="Text Placeholder 2"/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24" name="Text Placeholder 10"/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25" name="Text Placeholder 2"/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26" name="Text Placeholder 10"/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27" name="Text Placeholder 2"/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28" name="Text Placeholder 10"/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29" name="Text Placeholder 2"/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/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57" name="Rectangle: Rounded Corners 16"/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61" name="Rectangle: Rounded Corners 16"/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98" name="Rectangle: Rounded Corners 16"/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100" name="Rectangle: Rounded Corners 16"/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102" name="Rectangle: Rounded Corners 16"/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107" name="Text Placeholder 10"/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09" name="Text Placeholder 2"/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10" name="Text Placeholder 10"/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11" name="Text Placeholder 2"/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12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13" name="Text Placeholder 2"/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24" name="Text Placeholder 10"/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5" name="Text Placeholder 2"/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6" name="Text Placeholder 10"/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7" name="Text Placeholder 2"/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8" name="Text Placeholder 10"/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9" name="Text Placeholder 2"/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/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9" name="Text Placeholder 2"/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0" name="Text Placeholder 10"/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1" name="Text Placeholder 2"/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2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3" name="Text Placeholder 2"/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4" name="Text Placeholder 10"/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5" name="Text Placeholder 2"/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6" name="Text Placeholder 10"/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7" name="Text Placeholder 2"/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8" name="Text Placeholder 10"/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9" name="Text Placeholder 2"/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/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9" name="Text Placeholder 2"/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0" name="Text Placeholder 10"/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1" name="Text Placeholder 2"/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2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3" name="Text Placeholder 2"/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4" name="Text Placeholder 10"/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5" name="Text Placeholder 2"/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6" name="Text Placeholder 10"/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7" name="Text Placeholder 2"/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8" name="Text Placeholder 10"/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9" name="Text Placeholder 2"/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79" name="Straight Connector 78"/>
          <p:cNvCxnSpPr/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9" Type="http://schemas.openxmlformats.org/officeDocument/2006/relationships/theme" Target="../theme/theme1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1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4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9.jpe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.jpe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28601" y="1876926"/>
            <a:ext cx="8935453" cy="2387600"/>
          </a:xfrm>
        </p:spPr>
        <p:txBody>
          <a:bodyPr>
            <a:normAutofit/>
          </a:bodyPr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9" name="Picture Placeholder 8" descr="863543562_banner-11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488950" y="731520"/>
            <a:ext cx="11703050" cy="61264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35274" y="4264526"/>
            <a:ext cx="372173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Submitted by: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                      Darshan (20BCS2353)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                      Sayan Sarkar (20BCS2299)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                      Atul (20BCS2271)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                      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/>
              <a:t> 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5" descr="People reviewing floor plans"/>
          <p:cNvPicPr>
            <a:picLocks noChangeAspect="1"/>
          </p:cNvPicPr>
          <p:nvPr/>
        </p:nvPicPr>
        <p:blipFill>
          <a:blip r:embed="rId1" cstate="screen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" y="12699"/>
            <a:ext cx="12191998" cy="68579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sz="4800" dirty="0" smtClean="0">
                <a:solidFill>
                  <a:schemeClr val="tx1"/>
                </a:solidFill>
              </a:rPr>
              <a:t>Screenshots: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263316" y="1507067"/>
            <a:ext cx="9244529" cy="502208"/>
          </a:xfrm>
        </p:spPr>
        <p:txBody>
          <a:bodyPr/>
          <a:lstStyle/>
          <a:p>
            <a:r>
              <a:rPr lang="en-US" dirty="0" smtClean="0"/>
              <a:t>User Interface of the website: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" y="1890395"/>
            <a:ext cx="10725785" cy="48158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5" descr="People reviewing floor plans"/>
          <p:cNvPicPr>
            <a:picLocks noChangeAspect="1"/>
          </p:cNvPicPr>
          <p:nvPr/>
        </p:nvPicPr>
        <p:blipFill>
          <a:blip r:embed="rId1" cstate="screen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" y="-1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224" y="2907711"/>
            <a:ext cx="4504230" cy="10025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7843" y="204537"/>
            <a:ext cx="10115221" cy="417987"/>
          </a:xfrm>
        </p:spPr>
        <p:txBody>
          <a:bodyPr/>
          <a:lstStyle/>
          <a:p>
            <a:r>
              <a:rPr lang="en-US" dirty="0" smtClean="0"/>
              <a:t>Admin Interface phage: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" y="787400"/>
            <a:ext cx="10693400" cy="57289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5" descr="People reviewing floor plans"/>
          <p:cNvPicPr>
            <a:picLocks noChangeAspect="1"/>
          </p:cNvPicPr>
          <p:nvPr/>
        </p:nvPicPr>
        <p:blipFill>
          <a:blip r:embed="rId1" cstate="screen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" y="-1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624" y="2783345"/>
            <a:ext cx="4247148" cy="10025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92624" y="240632"/>
            <a:ext cx="2843871" cy="682681"/>
          </a:xfrm>
        </p:spPr>
        <p:txBody>
          <a:bodyPr/>
          <a:lstStyle/>
          <a:p>
            <a:r>
              <a:rPr lang="en-US" dirty="0" smtClean="0"/>
              <a:t>Shop Phage: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" y="686435"/>
            <a:ext cx="11817350" cy="59728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5" descr="People reviewing floor plans"/>
          <p:cNvPicPr>
            <a:picLocks noChangeAspect="1"/>
          </p:cNvPicPr>
          <p:nvPr/>
        </p:nvPicPr>
        <p:blipFill>
          <a:blip r:embed="rId1" cstate="screen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" y="-1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698" y="3458403"/>
            <a:ext cx="4672672" cy="6804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51992" y="168442"/>
            <a:ext cx="10115221" cy="562366"/>
          </a:xfrm>
        </p:spPr>
        <p:txBody>
          <a:bodyPr/>
          <a:lstStyle/>
          <a:p>
            <a:r>
              <a:rPr lang="en-US" dirty="0" smtClean="0"/>
              <a:t>Login &amp; Register Phage: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" y="730885"/>
            <a:ext cx="11786870" cy="59423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5" descr="People reviewing floor plans"/>
          <p:cNvPicPr>
            <a:picLocks noChangeAspect="1"/>
          </p:cNvPicPr>
          <p:nvPr/>
        </p:nvPicPr>
        <p:blipFill>
          <a:blip r:embed="rId1" cstate="screen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" y="-1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624" y="2811459"/>
            <a:ext cx="4504230" cy="10025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88087" y="240632"/>
            <a:ext cx="10115221" cy="454081"/>
          </a:xfrm>
        </p:spPr>
        <p:txBody>
          <a:bodyPr/>
          <a:lstStyle/>
          <a:p>
            <a:r>
              <a:rPr lang="en-US" dirty="0" smtClean="0"/>
              <a:t>Checkout Phage: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694690"/>
            <a:ext cx="11859895" cy="5982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60" y="2173605"/>
            <a:ext cx="11877040" cy="45034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626" y="1187076"/>
            <a:ext cx="10115219" cy="1002552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chemeClr val="tx1"/>
                </a:solidFill>
              </a:rPr>
              <a:t>Outcomes: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30379" y="1888958"/>
            <a:ext cx="6785810" cy="46679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Improve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Customer Relationships</a:t>
            </a:r>
            <a:endParaRPr lang="en-US" sz="2800" dirty="0" smtClean="0">
              <a:solidFill>
                <a:schemeClr val="tx2"/>
              </a:solidFill>
              <a:latin typeface="+mn-lt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Tracking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Sales</a:t>
            </a:r>
            <a:endParaRPr lang="en-US" sz="2800" dirty="0" smtClean="0">
              <a:solidFill>
                <a:schemeClr val="tx2"/>
              </a:solidFill>
              <a:latin typeface="+mn-lt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Make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digital network</a:t>
            </a:r>
            <a:endParaRPr lang="en-US" sz="2800" dirty="0" smtClean="0">
              <a:solidFill>
                <a:schemeClr val="tx2"/>
              </a:solidFill>
              <a:latin typeface="+mn-lt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Automatic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Analysis</a:t>
            </a:r>
            <a:endParaRPr lang="en-US" sz="2800" dirty="0" smtClean="0">
              <a:solidFill>
                <a:schemeClr val="tx2"/>
              </a:solidFill>
              <a:latin typeface="+mn-lt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Enhanced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Productivity</a:t>
            </a:r>
            <a:endParaRPr lang="en-US" sz="2800" dirty="0" smtClean="0">
              <a:solidFill>
                <a:schemeClr val="tx2"/>
              </a:solidFill>
              <a:latin typeface="+mn-lt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4" name="Picture Placeholder 15" descr="People reviewing floor plans"/>
          <p:cNvPicPr>
            <a:picLocks noChangeAspect="1"/>
          </p:cNvPicPr>
          <p:nvPr/>
        </p:nvPicPr>
        <p:blipFill>
          <a:blip r:embed="rId1" cstate="screen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" y="-1"/>
            <a:ext cx="1219199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955" y="3629025"/>
            <a:ext cx="4846955" cy="948055"/>
          </a:xfrm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</a:rPr>
              <a:t>REFERENCES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227455" y="4576445"/>
            <a:ext cx="4297680" cy="1988820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+mn-lt"/>
              </a:rPr>
              <a:t>Gradle.org</a:t>
            </a:r>
            <a:endParaRPr lang="en-US" sz="1800" b="1" dirty="0">
              <a:solidFill>
                <a:srgbClr val="0070C0"/>
              </a:solidFill>
              <a:latin typeface="+mn-lt"/>
            </a:endParaRPr>
          </a:p>
          <a:p>
            <a:r>
              <a:rPr lang="en-US" sz="1800" b="1" dirty="0">
                <a:solidFill>
                  <a:srgbClr val="0070C0"/>
                </a:solidFill>
                <a:latin typeface="+mn-lt"/>
              </a:rPr>
              <a:t>W3school.com</a:t>
            </a:r>
            <a:endParaRPr lang="en-US" sz="1800" b="1" dirty="0">
              <a:solidFill>
                <a:srgbClr val="0070C0"/>
              </a:solidFill>
              <a:latin typeface="+mn-lt"/>
            </a:endParaRPr>
          </a:p>
          <a:p>
            <a:r>
              <a:rPr lang="en-US" sz="1800" b="1" dirty="0">
                <a:solidFill>
                  <a:srgbClr val="0070C0"/>
                </a:solidFill>
                <a:latin typeface="+mn-lt"/>
              </a:rPr>
              <a:t>getbootstrap.com</a:t>
            </a:r>
            <a:endParaRPr lang="en-US" sz="1800" b="1" dirty="0">
              <a:solidFill>
                <a:srgbClr val="0070C0"/>
              </a:solidFill>
              <a:latin typeface="+mn-lt"/>
            </a:endParaRPr>
          </a:p>
          <a:p>
            <a:r>
              <a:rPr lang="en-US" sz="1800" b="1" dirty="0">
                <a:solidFill>
                  <a:srgbClr val="0070C0"/>
                </a:solidFill>
                <a:latin typeface="+mn-lt"/>
              </a:rPr>
              <a:t>Swiperjs.com</a:t>
            </a:r>
            <a:endParaRPr lang="en-US" sz="1800" b="1" dirty="0">
              <a:solidFill>
                <a:srgbClr val="0070C0"/>
              </a:solidFill>
              <a:latin typeface="+mn-lt"/>
            </a:endParaRPr>
          </a:p>
          <a:p>
            <a:r>
              <a:rPr lang="en-US" sz="1800" b="1" dirty="0" err="1">
                <a:solidFill>
                  <a:srgbClr val="0070C0"/>
                </a:solidFill>
                <a:latin typeface="+mn-lt"/>
              </a:rPr>
              <a:t>Youtube</a:t>
            </a:r>
            <a:r>
              <a:rPr lang="en-US" sz="1800" b="1" dirty="0">
                <a:solidFill>
                  <a:srgbClr val="0070C0"/>
                </a:solidFill>
                <a:latin typeface="+mn-lt"/>
              </a:rPr>
              <a:t> </a:t>
            </a:r>
            <a:endParaRPr lang="en-US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7" name="Picture Placeholder 6" descr="A group of people sitting at a table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6549" r="16549"/>
          <a:stretch>
            <a:fillRect/>
          </a:stretch>
        </p:blipFill>
        <p:spPr/>
      </p:pic>
      <p:pic>
        <p:nvPicPr>
          <p:cNvPr id="6" name="Picture Placeholder 15" descr="People reviewing floor plans"/>
          <p:cNvPicPr>
            <a:picLocks noChangeAspect="1"/>
          </p:cNvPicPr>
          <p:nvPr/>
        </p:nvPicPr>
        <p:blipFill>
          <a:blip r:embed="rId2" cstate="screen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" y="-1"/>
            <a:ext cx="1219199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146" name="Picture 2" descr="How To Write A Thank You Note In Five Easy Steps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91194" y="339645"/>
            <a:ext cx="10729732" cy="6028746"/>
          </a:xfrm>
          <a:prstGeom prst="rect">
            <a:avLst/>
          </a:prstGeom>
          <a:noFill/>
        </p:spPr>
      </p:pic>
      <p:pic>
        <p:nvPicPr>
          <p:cNvPr id="5" name="Picture Placeholder 15" descr="People reviewing floor plans"/>
          <p:cNvPicPr>
            <a:picLocks noChangeAspect="1"/>
          </p:cNvPicPr>
          <p:nvPr/>
        </p:nvPicPr>
        <p:blipFill>
          <a:blip r:embed="rId2" cstate="screen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" y="-1"/>
            <a:ext cx="12191998" cy="6857999"/>
          </a:xfrm>
          <a:prstGeom prst="rect">
            <a:avLst/>
          </a:prstGeom>
        </p:spPr>
      </p:pic>
      <p:pic>
        <p:nvPicPr>
          <p:cNvPr id="6148" name="Picture 4" descr="Thank you card stock illustration. Illustration of typescript - 9984614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623" y="195266"/>
            <a:ext cx="11398323" cy="63683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" y="-1"/>
            <a:ext cx="6785810" cy="6857999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19662" y="649706"/>
            <a:ext cx="10399296" cy="1768642"/>
          </a:xfrm>
        </p:spPr>
        <p:txBody>
          <a:bodyPr>
            <a:normAutofit/>
          </a:bodyPr>
          <a:lstStyle/>
          <a:p>
            <a:r>
              <a:rPr lang="en-US" spc="-350" dirty="0" smtClean="0">
                <a:solidFill>
                  <a:schemeClr val="bg2"/>
                </a:solidFill>
              </a:rPr>
              <a:t>INDEX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3968" y="2839453"/>
            <a:ext cx="577515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"/>
              <a:tabLst>
                <a:tab pos="469900" algn="l"/>
              </a:tabLst>
            </a:pPr>
            <a:r>
              <a:rPr lang="en-US" sz="2000" b="1" spc="-380" dirty="0" smtClean="0">
                <a:solidFill>
                  <a:schemeClr val="bg2"/>
                </a:solidFill>
                <a:latin typeface="Artifakt Element" pitchFamily="34" charset="0"/>
                <a:ea typeface="Artifakt Element" pitchFamily="34" charset="0"/>
                <a:cs typeface="Tahoma" panose="020B0604030504040204"/>
              </a:rPr>
              <a:t>INTRODUCTION</a:t>
            </a:r>
            <a:endParaRPr lang="en-US" sz="2000" dirty="0" smtClean="0">
              <a:solidFill>
                <a:schemeClr val="bg2"/>
              </a:solidFill>
              <a:latin typeface="Artifakt Element" pitchFamily="34" charset="0"/>
              <a:ea typeface="Artifakt Element" pitchFamily="34" charset="0"/>
              <a:cs typeface="Tahoma" panose="020B0604030504040204"/>
            </a:endParaRPr>
          </a:p>
          <a:p>
            <a:pPr marL="469900" indent="-457200">
              <a:lnSpc>
                <a:spcPct val="100000"/>
              </a:lnSpc>
              <a:buFont typeface="Wingdings" panose="05000000000000000000"/>
              <a:buChar char=""/>
              <a:tabLst>
                <a:tab pos="469900" algn="l"/>
              </a:tabLst>
            </a:pPr>
            <a:r>
              <a:rPr lang="en-US" sz="2000" b="1" spc="-190" dirty="0" smtClean="0">
                <a:solidFill>
                  <a:schemeClr val="bg2"/>
                </a:solidFill>
                <a:latin typeface="Artifakt Element" pitchFamily="34" charset="0"/>
                <a:ea typeface="Artifakt Element" pitchFamily="34" charset="0"/>
                <a:cs typeface="Tahoma" panose="020B0604030504040204"/>
              </a:rPr>
              <a:t>OBJECTIVES</a:t>
            </a:r>
            <a:endParaRPr lang="en-US" sz="2000" dirty="0" smtClean="0">
              <a:solidFill>
                <a:schemeClr val="bg2"/>
              </a:solidFill>
              <a:latin typeface="Artifakt Element" pitchFamily="34" charset="0"/>
              <a:ea typeface="Artifakt Element" pitchFamily="34" charset="0"/>
              <a:cs typeface="Tahoma" panose="020B0604030504040204"/>
            </a:endParaRPr>
          </a:p>
          <a:p>
            <a:pPr marL="469900" indent="-457200">
              <a:lnSpc>
                <a:spcPct val="100000"/>
              </a:lnSpc>
              <a:buFont typeface="Wingdings" panose="05000000000000000000"/>
              <a:buChar char=""/>
              <a:tabLst>
                <a:tab pos="469900" algn="l"/>
              </a:tabLst>
            </a:pPr>
            <a:r>
              <a:rPr lang="en-US" sz="2000" b="1" spc="-260" dirty="0" smtClean="0">
                <a:solidFill>
                  <a:schemeClr val="bg2"/>
                </a:solidFill>
                <a:latin typeface="Artifakt Element" pitchFamily="34" charset="0"/>
                <a:ea typeface="Artifakt Element" pitchFamily="34" charset="0"/>
                <a:cs typeface="Tahoma" panose="020B0604030504040204"/>
              </a:rPr>
              <a:t>TECHNOL</a:t>
            </a:r>
            <a:r>
              <a:rPr lang="en-US" sz="2000" b="1" spc="-285" dirty="0" smtClean="0">
                <a:solidFill>
                  <a:schemeClr val="bg2"/>
                </a:solidFill>
                <a:latin typeface="Artifakt Element" pitchFamily="34" charset="0"/>
                <a:ea typeface="Artifakt Element" pitchFamily="34" charset="0"/>
                <a:cs typeface="Tahoma" panose="020B0604030504040204"/>
              </a:rPr>
              <a:t>O</a:t>
            </a:r>
            <a:r>
              <a:rPr lang="en-US" sz="2000" b="1" spc="-300" dirty="0" smtClean="0">
                <a:solidFill>
                  <a:schemeClr val="bg2"/>
                </a:solidFill>
                <a:latin typeface="Artifakt Element" pitchFamily="34" charset="0"/>
                <a:ea typeface="Artifakt Element" pitchFamily="34" charset="0"/>
                <a:cs typeface="Tahoma" panose="020B0604030504040204"/>
              </a:rPr>
              <a:t>GY </a:t>
            </a:r>
            <a:r>
              <a:rPr lang="en-US" sz="2000" b="1" spc="-330" dirty="0" smtClean="0">
                <a:solidFill>
                  <a:schemeClr val="bg2"/>
                </a:solidFill>
                <a:latin typeface="Artifakt Element" pitchFamily="34" charset="0"/>
                <a:ea typeface="Artifakt Element" pitchFamily="34" charset="0"/>
                <a:cs typeface="Tahoma" panose="020B0604030504040204"/>
              </a:rPr>
              <a:t> </a:t>
            </a:r>
            <a:r>
              <a:rPr lang="en-US" sz="2000" b="1" spc="-254" dirty="0" smtClean="0">
                <a:solidFill>
                  <a:schemeClr val="bg2"/>
                </a:solidFill>
                <a:latin typeface="Artifakt Element" pitchFamily="34" charset="0"/>
                <a:ea typeface="Artifakt Element" pitchFamily="34" charset="0"/>
                <a:cs typeface="Tahoma" panose="020B0604030504040204"/>
              </a:rPr>
              <a:t>USED</a:t>
            </a:r>
            <a:endParaRPr lang="en-US" sz="2000" dirty="0" smtClean="0">
              <a:solidFill>
                <a:schemeClr val="bg2"/>
              </a:solidFill>
              <a:latin typeface="Artifakt Element" pitchFamily="34" charset="0"/>
              <a:ea typeface="Artifakt Element" pitchFamily="34" charset="0"/>
              <a:cs typeface="Tahoma" panose="020B0604030504040204"/>
            </a:endParaRPr>
          </a:p>
          <a:p>
            <a:pPr marL="469900" indent="-457200">
              <a:lnSpc>
                <a:spcPct val="100000"/>
              </a:lnSpc>
              <a:buFont typeface="Wingdings" panose="05000000000000000000"/>
              <a:buChar char=""/>
              <a:tabLst>
                <a:tab pos="469900" algn="l"/>
              </a:tabLst>
            </a:pPr>
            <a:r>
              <a:rPr lang="en-US" sz="2000" b="1" spc="-325" dirty="0" smtClean="0">
                <a:solidFill>
                  <a:schemeClr val="bg2"/>
                </a:solidFill>
                <a:latin typeface="Artifakt Element" pitchFamily="34" charset="0"/>
                <a:ea typeface="Artifakt Element" pitchFamily="34" charset="0"/>
                <a:cs typeface="Tahoma" panose="020B0604030504040204"/>
              </a:rPr>
              <a:t>DESIGNS</a:t>
            </a:r>
            <a:endParaRPr lang="en-US" sz="2000" dirty="0" smtClean="0">
              <a:solidFill>
                <a:schemeClr val="bg2"/>
              </a:solidFill>
              <a:latin typeface="Artifakt Element" pitchFamily="34" charset="0"/>
              <a:ea typeface="Artifakt Element" pitchFamily="34" charset="0"/>
              <a:cs typeface="Tahoma" panose="020B0604030504040204"/>
            </a:endParaRPr>
          </a:p>
          <a:p>
            <a:pPr marL="469900" indent="-457200">
              <a:lnSpc>
                <a:spcPct val="100000"/>
              </a:lnSpc>
              <a:buFont typeface="Wingdings" panose="05000000000000000000"/>
              <a:buChar char=""/>
              <a:tabLst>
                <a:tab pos="469900" algn="l"/>
              </a:tabLst>
            </a:pPr>
            <a:r>
              <a:rPr lang="en-US" sz="2000" b="1" spc="-225" dirty="0" smtClean="0">
                <a:solidFill>
                  <a:schemeClr val="bg2"/>
                </a:solidFill>
                <a:latin typeface="Artifakt Element" pitchFamily="34" charset="0"/>
                <a:ea typeface="Artifakt Element" pitchFamily="34" charset="0"/>
                <a:cs typeface="Tahoma" panose="020B0604030504040204"/>
              </a:rPr>
              <a:t>SCREENSHOTS</a:t>
            </a:r>
            <a:endParaRPr lang="en-US" sz="2000" dirty="0" smtClean="0">
              <a:solidFill>
                <a:schemeClr val="bg2"/>
              </a:solidFill>
              <a:latin typeface="Artifakt Element" pitchFamily="34" charset="0"/>
              <a:ea typeface="Artifakt Element" pitchFamily="34" charset="0"/>
              <a:cs typeface="Tahoma" panose="020B0604030504040204"/>
            </a:endParaRPr>
          </a:p>
          <a:p>
            <a:pPr marL="469900" indent="-457200">
              <a:lnSpc>
                <a:spcPct val="100000"/>
              </a:lnSpc>
              <a:buFont typeface="Wingdings" panose="05000000000000000000"/>
              <a:buChar char=""/>
              <a:tabLst>
                <a:tab pos="469900" algn="l"/>
              </a:tabLst>
            </a:pPr>
            <a:r>
              <a:rPr lang="en-US" sz="2000" b="1" spc="-295" dirty="0" smtClean="0">
                <a:solidFill>
                  <a:schemeClr val="bg2"/>
                </a:solidFill>
                <a:latin typeface="Artifakt Element" pitchFamily="34" charset="0"/>
                <a:ea typeface="Artifakt Element" pitchFamily="34" charset="0"/>
                <a:cs typeface="Tahoma" panose="020B0604030504040204"/>
              </a:rPr>
              <a:t>OUTCOMES</a:t>
            </a:r>
            <a:endParaRPr lang="en-US" sz="2000" b="1" spc="-295" dirty="0" smtClean="0">
              <a:solidFill>
                <a:schemeClr val="bg2"/>
              </a:solidFill>
              <a:latin typeface="Artifakt Element" pitchFamily="34" charset="0"/>
              <a:ea typeface="Artifakt Element" pitchFamily="34" charset="0"/>
              <a:cs typeface="Tahoma" panose="020B0604030504040204"/>
            </a:endParaRPr>
          </a:p>
          <a:p>
            <a:pPr marL="469900" indent="-457200">
              <a:lnSpc>
                <a:spcPct val="100000"/>
              </a:lnSpc>
              <a:buFont typeface="Wingdings" panose="05000000000000000000"/>
              <a:buChar char=""/>
              <a:tabLst>
                <a:tab pos="469900" algn="l"/>
              </a:tabLst>
            </a:pPr>
            <a:endParaRPr lang="en-US" b="1" spc="-295" dirty="0" smtClean="0">
              <a:latin typeface="Tahoma" panose="020B0604030504040204"/>
              <a:cs typeface="Tahoma" panose="020B0604030504040204"/>
            </a:endParaRPr>
          </a:p>
          <a:p>
            <a:pPr marL="469900" indent="-457200">
              <a:lnSpc>
                <a:spcPct val="100000"/>
              </a:lnSpc>
              <a:buFont typeface="Wingdings" panose="05000000000000000000"/>
              <a:buChar char=""/>
              <a:tabLst>
                <a:tab pos="469900" algn="l"/>
              </a:tabLst>
            </a:pPr>
            <a:endParaRPr lang="en-US" b="1" spc="-295" dirty="0" smtClean="0">
              <a:latin typeface="Tahoma" panose="020B0604030504040204"/>
              <a:cs typeface="Tahoma" panose="020B0604030504040204"/>
            </a:endParaRPr>
          </a:p>
          <a:p>
            <a:pPr marL="469900" indent="-457200">
              <a:lnSpc>
                <a:spcPct val="100000"/>
              </a:lnSpc>
              <a:buFont typeface="Wingdings" panose="05000000000000000000"/>
              <a:buChar char=""/>
              <a:tabLst>
                <a:tab pos="469900" algn="l"/>
              </a:tabLst>
            </a:pPr>
            <a:endParaRPr lang="en-US" b="1" spc="-295" dirty="0" smtClean="0">
              <a:latin typeface="Tahoma" panose="020B0604030504040204"/>
              <a:cs typeface="Tahoma" panose="020B0604030504040204"/>
            </a:endParaRPr>
          </a:p>
          <a:p>
            <a:pPr marL="469900" indent="-457200">
              <a:lnSpc>
                <a:spcPct val="100000"/>
              </a:lnSpc>
              <a:tabLst>
                <a:tab pos="469900" algn="l"/>
              </a:tabLst>
            </a:pPr>
            <a:endParaRPr lang="en-US" dirty="0" smtClean="0">
              <a:latin typeface="Tahoma" panose="020B0604030504040204"/>
              <a:cs typeface="Tahoma" panose="020B0604030504040204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5" descr="People reviewing floor plans"/>
          <p:cNvPicPr>
            <a:picLocks noChangeAspect="1"/>
          </p:cNvPicPr>
          <p:nvPr/>
        </p:nvPicPr>
        <p:blipFill>
          <a:blip r:embed="rId1" cstate="screen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" y="-1"/>
            <a:ext cx="12191998" cy="6857999"/>
          </a:xfrm>
          <a:prstGeom prst="rect">
            <a:avLst/>
          </a:prstGeom>
        </p:spPr>
      </p:pic>
      <p:pic>
        <p:nvPicPr>
          <p:cNvPr id="26" name="Picture Placeholder 7" descr="A group of people putting thier hands in a pile 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alphaModFix amt="7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idx="1"/>
          </p:nvPr>
        </p:nvSpPr>
        <p:spPr>
          <a:xfrm>
            <a:off x="6801086" y="471724"/>
            <a:ext cx="5014993" cy="280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  <a:latin typeface="+mn-lt"/>
              </a:rPr>
              <a:t>The Snack Shack Cafe website help to convert traditional cafe or restaurants into web. This also helpful for providing sales report,Payment management and data management.</a:t>
            </a:r>
            <a:endParaRPr lang="en-US" sz="28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>
          <a:xfrm>
            <a:off x="1524000" y="339725"/>
            <a:ext cx="5034915" cy="28067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Introduction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 smtClean="0">
                <a:solidFill>
                  <a:schemeClr val="tx1"/>
                </a:solidFill>
              </a:rPr>
              <a:t>Objective: 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48526" y="2081464"/>
            <a:ext cx="7146758" cy="4596062"/>
          </a:xfrm>
        </p:spPr>
        <p:txBody>
          <a:bodyPr>
            <a:normAutofit/>
          </a:bodyPr>
          <a:lstStyle/>
          <a:p>
            <a:pPr marL="0" indent="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To develop an easy to use web based interface. </a:t>
            </a:r>
            <a:endParaRPr lang="en-US" sz="2800" dirty="0" smtClean="0">
              <a:solidFill>
                <a:schemeClr val="tx2"/>
              </a:solidFill>
              <a:latin typeface="+mn-lt"/>
            </a:endParaRPr>
          </a:p>
          <a:p>
            <a:pPr marL="0" indent="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Manages the meal type details online. </a:t>
            </a:r>
            <a:endParaRPr lang="en-US" sz="2800" dirty="0" smtClean="0">
              <a:solidFill>
                <a:schemeClr val="tx2"/>
              </a:solidFill>
              <a:latin typeface="+mn-lt"/>
            </a:endParaRPr>
          </a:p>
          <a:p>
            <a:pPr marL="0" indent="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Manages the information of the café.</a:t>
            </a:r>
            <a:endParaRPr lang="en-US" sz="2800" dirty="0" smtClean="0">
              <a:solidFill>
                <a:schemeClr val="tx2"/>
              </a:solidFill>
              <a:latin typeface="+mn-lt"/>
            </a:endParaRPr>
          </a:p>
          <a:p>
            <a:pPr marL="0" indent="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To increase efficiency of managing the canteen.</a:t>
            </a:r>
            <a:endParaRPr lang="en-US" sz="2800" dirty="0" smtClean="0">
              <a:solidFill>
                <a:schemeClr val="tx2"/>
              </a:solidFill>
              <a:latin typeface="+mn-lt"/>
            </a:endParaRPr>
          </a:p>
          <a:p>
            <a:pPr marL="0" indent="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Integration of all records of meal</a:t>
            </a: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.</a:t>
            </a:r>
            <a:endParaRPr lang="en-US" sz="2800" dirty="0" smtClean="0">
              <a:solidFill>
                <a:schemeClr val="tx2"/>
              </a:solidFill>
              <a:latin typeface="+mn-lt"/>
            </a:endParaRPr>
          </a:p>
          <a:p>
            <a:pPr marL="0" indent="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To convert normal </a:t>
            </a: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café to digital </a:t>
            </a: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café.</a:t>
            </a:r>
            <a:endParaRPr lang="en-US" sz="2800" dirty="0">
              <a:solidFill>
                <a:schemeClr val="tx2"/>
              </a:solidFill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Placeholder 15" descr="People reviewing floor plans"/>
          <p:cNvPicPr>
            <a:picLocks noChangeAspect="1"/>
          </p:cNvPicPr>
          <p:nvPr/>
        </p:nvPicPr>
        <p:blipFill>
          <a:blip r:embed="rId1" cstate="screen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5" descr="People reviewing floor plans"/>
          <p:cNvPicPr>
            <a:picLocks noChangeAspect="1"/>
          </p:cNvPicPr>
          <p:nvPr/>
        </p:nvPicPr>
        <p:blipFill>
          <a:blip r:embed="rId1" cstate="screen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" y="-1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sz="4800" dirty="0" smtClean="0">
                <a:solidFill>
                  <a:schemeClr val="tx1"/>
                </a:solidFill>
              </a:rPr>
              <a:t>Technology used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>
                <a:latin typeface="+mn-lt"/>
              </a:rPr>
              <a:t>OPERATING SYSTEM: </a:t>
            </a:r>
            <a:endParaRPr lang="en-US" sz="2000" b="1" dirty="0">
              <a:latin typeface="+mn-lt"/>
            </a:endParaRPr>
          </a:p>
          <a:p>
            <a:pPr marL="0" indent="0">
              <a:buNone/>
            </a:pPr>
            <a:r>
              <a:rPr lang="en-US" sz="2000" b="1" dirty="0">
                <a:latin typeface="+mn-lt"/>
              </a:rPr>
              <a:t>	</a:t>
            </a:r>
            <a:r>
              <a:rPr lang="en-US" sz="2000" b="1" dirty="0">
                <a:solidFill>
                  <a:srgbClr val="0070C0"/>
                </a:solidFill>
                <a:latin typeface="+mn-lt"/>
              </a:rPr>
              <a:t>Windows 7/ 10 / 11</a:t>
            </a:r>
            <a:endParaRPr lang="en-US" sz="2000" b="1" dirty="0">
              <a:solidFill>
                <a:srgbClr val="0070C0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2000" b="1" dirty="0">
                <a:latin typeface="+mn-lt"/>
              </a:rPr>
              <a:t>LANGUAGE: </a:t>
            </a:r>
            <a:endParaRPr lang="en-US" sz="2000" b="1" dirty="0">
              <a:latin typeface="+mn-lt"/>
            </a:endParaRPr>
          </a:p>
          <a:p>
            <a:pPr marL="0" indent="0">
              <a:buNone/>
            </a:pPr>
            <a:r>
              <a:rPr lang="en-US" sz="2000" b="1" dirty="0">
                <a:latin typeface="+mn-lt"/>
              </a:rPr>
              <a:t>	</a:t>
            </a:r>
            <a:r>
              <a:rPr lang="en-US" sz="2000" b="1" dirty="0">
                <a:solidFill>
                  <a:srgbClr val="0070C0"/>
                </a:solidFill>
                <a:latin typeface="+mn-lt"/>
              </a:rPr>
              <a:t>HTML</a:t>
            </a:r>
            <a:endParaRPr lang="en-US" sz="2000" b="1" dirty="0">
              <a:solidFill>
                <a:srgbClr val="0070C0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+mn-lt"/>
              </a:rPr>
              <a:t>	CSS</a:t>
            </a:r>
            <a:endParaRPr lang="en-US" sz="2000" b="1" dirty="0">
              <a:solidFill>
                <a:srgbClr val="0070C0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+mn-lt"/>
              </a:rPr>
              <a:t>	JS</a:t>
            </a:r>
            <a:endParaRPr lang="en-US" sz="2000" b="1" dirty="0">
              <a:solidFill>
                <a:srgbClr val="0070C0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+mn-lt"/>
              </a:rPr>
              <a:t>	PHP</a:t>
            </a:r>
            <a:endParaRPr lang="en-US" sz="2000" b="1" dirty="0">
              <a:solidFill>
                <a:srgbClr val="0070C0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+mn-lt"/>
              </a:rPr>
              <a:t>	BOOTSTRAP</a:t>
            </a:r>
            <a:endParaRPr lang="en-US" sz="2000" b="1" dirty="0">
              <a:solidFill>
                <a:srgbClr val="0070C0"/>
              </a:solidFill>
              <a:latin typeface="+mn-lt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70C0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2000" b="1" dirty="0">
                <a:latin typeface="+mn-lt"/>
              </a:rPr>
              <a:t>MYSQL SERVER and PHP My Admin</a:t>
            </a:r>
            <a:endParaRPr lang="en-US" sz="2000" b="1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1900" b="1" dirty="0">
                <a:solidFill>
                  <a:srgbClr val="0070C0"/>
                </a:solidFill>
                <a:effectLst/>
                <a:latin typeface="+mn-lt"/>
                <a:ea typeface="Calibri" panose="020F0502020204030204" pitchFamily="34" charset="0"/>
              </a:rPr>
              <a:t>Dual-core</a:t>
            </a:r>
            <a:r>
              <a:rPr lang="en-US" altLang="en-IN" sz="1900" b="1" dirty="0">
                <a:solidFill>
                  <a:srgbClr val="0070C0"/>
                </a:solidFill>
                <a:effectLst/>
                <a:latin typeface="+mn-lt"/>
                <a:ea typeface="Calibri" panose="020F0502020204030204" pitchFamily="34" charset="0"/>
              </a:rPr>
              <a:t> 32/</a:t>
            </a:r>
            <a:r>
              <a:rPr lang="en-IN" sz="1900" b="1" dirty="0">
                <a:solidFill>
                  <a:srgbClr val="0070C0"/>
                </a:solidFill>
                <a:effectLst/>
                <a:latin typeface="+mn-lt"/>
                <a:ea typeface="Calibri" panose="020F0502020204030204" pitchFamily="34" charset="0"/>
              </a:rPr>
              <a:t>64-bitprocessor.</a:t>
            </a:r>
            <a:endParaRPr lang="en-US" sz="1900" b="1" dirty="0">
              <a:solidFill>
                <a:srgbClr val="0070C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1900" b="1" dirty="0">
                <a:solidFill>
                  <a:srgbClr val="0070C0"/>
                </a:solidFill>
                <a:effectLst/>
                <a:latin typeface="+mn-lt"/>
                <a:ea typeface="Calibri" panose="020F0502020204030204" pitchFamily="34" charset="0"/>
              </a:rPr>
              <a:t>Upto4GBofmemory.</a:t>
            </a:r>
            <a:endParaRPr lang="en-US" sz="1900" b="1" dirty="0">
              <a:solidFill>
                <a:srgbClr val="0070C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1900" b="1" dirty="0">
                <a:solidFill>
                  <a:srgbClr val="0070C0"/>
                </a:solidFill>
                <a:effectLst/>
                <a:latin typeface="+mn-lt"/>
                <a:ea typeface="Calibri" panose="020F0502020204030204" pitchFamily="34" charset="0"/>
              </a:rPr>
              <a:t>Upto4GB of internal storage Android SDK:2GB</a:t>
            </a:r>
            <a:endParaRPr lang="en-US" sz="1900" b="1" dirty="0">
              <a:solidFill>
                <a:srgbClr val="0070C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1900" b="1" dirty="0">
                <a:solidFill>
                  <a:srgbClr val="0070C0"/>
                </a:solidFill>
                <a:effectLst/>
                <a:latin typeface="+mn-lt"/>
                <a:ea typeface="Calibri" panose="020F0502020204030204" pitchFamily="34" charset="0"/>
              </a:rPr>
              <a:t> WindowsSDK:4GB.</a:t>
            </a:r>
            <a:endParaRPr lang="en-US" sz="1900" b="1" dirty="0">
              <a:solidFill>
                <a:srgbClr val="0070C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1900" b="1" dirty="0">
                <a:solidFill>
                  <a:srgbClr val="0070C0"/>
                </a:solidFill>
                <a:effectLst/>
                <a:latin typeface="+mn-lt"/>
                <a:ea typeface="Calibri" panose="020F0502020204030204" pitchFamily="34" charset="0"/>
              </a:rPr>
              <a:t>Network interface card</a:t>
            </a:r>
            <a:endParaRPr lang="en-US" sz="1900" b="1" dirty="0">
              <a:solidFill>
                <a:srgbClr val="0070C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SOFTWARE REQUIREMENT</a:t>
            </a:r>
            <a:endParaRPr lang="en-US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HARDWARE REUIREMENT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92623" y="840921"/>
            <a:ext cx="10115219" cy="1002552"/>
          </a:xfrm>
        </p:spPr>
        <p:txBody>
          <a:bodyPr>
            <a:normAutofit fontScale="90000"/>
          </a:bodyPr>
          <a:lstStyle/>
          <a:p>
            <a:pPr lvl="0"/>
            <a:br>
              <a:rPr lang="en-US" b="1" dirty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Designs (DiagrAMs DFD, ERD etc</a:t>
            </a:r>
            <a:r>
              <a:rPr lang="en-US" dirty="0" smtClean="0">
                <a:solidFill>
                  <a:schemeClr val="tx1"/>
                </a:solidFill>
              </a:rPr>
              <a:t>.)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404937" y="5702968"/>
            <a:ext cx="5269831" cy="685800"/>
          </a:xfrm>
        </p:spPr>
        <p:txBody>
          <a:bodyPr/>
          <a:lstStyle/>
          <a:p>
            <a:pPr algn="ctr"/>
            <a:r>
              <a:rPr lang="en-US" dirty="0" smtClean="0"/>
              <a:t>Figure 1 [Level Zero DFD]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6379" y="11971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Data Flow Diagrams: </a:t>
            </a:r>
            <a:br>
              <a:rPr lang="en-US" sz="1600" dirty="0" smtClean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3395" y="1800225"/>
            <a:ext cx="6124575" cy="3257550"/>
          </a:xfrm>
          <a:prstGeom prst="rect">
            <a:avLst/>
          </a:prstGeom>
        </p:spPr>
      </p:pic>
      <p:pic>
        <p:nvPicPr>
          <p:cNvPr id="9" name="Picture Placeholder 15" descr="People reviewing floor plans"/>
          <p:cNvPicPr>
            <a:picLocks noChangeAspect="1"/>
          </p:cNvPicPr>
          <p:nvPr/>
        </p:nvPicPr>
        <p:blipFill>
          <a:blip r:embed="rId2" cstate="screen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" y="-1"/>
            <a:ext cx="1219199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dirty="0" smtClean="0"/>
              <a:t>Figure 2 [Level One DFD]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1600" dirty="0" smtClean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br>
              <a:rPr lang="en-US" sz="1600" dirty="0" smtClean="0">
                <a:solidFill>
                  <a:schemeClr val="tx1"/>
                </a:solidFill>
                <a:latin typeface="+mj-lt"/>
                <a:ea typeface="+mn-ea"/>
                <a:cs typeface="+mn-cs"/>
              </a:rPr>
            </a:br>
            <a:br>
              <a:rPr lang="en-US" sz="1600" dirty="0" smtClean="0">
                <a:solidFill>
                  <a:schemeClr val="tx1"/>
                </a:solidFill>
                <a:latin typeface="+mj-lt"/>
                <a:ea typeface="+mn-ea"/>
                <a:cs typeface="+mn-cs"/>
              </a:rPr>
            </a:br>
            <a:endParaRPr lang="en-US" sz="16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07634" y="5257799"/>
            <a:ext cx="24625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ym typeface="+mn-ea"/>
              </a:rPr>
              <a:t>Figure 3 [Level Two DFD]</a:t>
            </a:r>
            <a:endParaRPr lang="en-US" dirty="0"/>
          </a:p>
        </p:txBody>
      </p:sp>
      <p:pic>
        <p:nvPicPr>
          <p:cNvPr id="4" name="Picture Placeholder 3"/>
          <p:cNvPicPr>
            <a:picLocks noChangeAspect="1"/>
          </p:cNvPicPr>
          <p:nvPr>
            <p:ph type="pic" sz="quarter" idx="15"/>
          </p:nvPr>
        </p:nvPicPr>
        <p:blipFill>
          <a:blip r:embed="rId1"/>
          <a:stretch>
            <a:fillRect/>
          </a:stretch>
        </p:blipFill>
        <p:spPr>
          <a:xfrm>
            <a:off x="0" y="866140"/>
            <a:ext cx="5868035" cy="410210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1490345" y="5257800"/>
            <a:ext cx="2395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/>
              <a:t>Figure 2 [Level One DFD</a:t>
            </a:r>
            <a:endParaRPr lang="en-US" altLang="en-GB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155" y="866140"/>
            <a:ext cx="6122035" cy="4055745"/>
          </a:xfrm>
          <a:prstGeom prst="rect">
            <a:avLst/>
          </a:prstGeom>
        </p:spPr>
      </p:pic>
      <p:pic>
        <p:nvPicPr>
          <p:cNvPr id="11" name="Picture Placeholder 15" descr="People reviewing floor plans"/>
          <p:cNvPicPr>
            <a:picLocks noChangeAspect="1"/>
          </p:cNvPicPr>
          <p:nvPr/>
        </p:nvPicPr>
        <p:blipFill>
          <a:blip r:embed="rId3" cstate="screen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" y="-1"/>
            <a:ext cx="1219199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b="1" dirty="0"/>
              <a:t>Use Case Diagram: </a:t>
            </a:r>
            <a:br>
              <a:rPr lang="en-US" sz="1600" dirty="0"/>
            </a:b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92624" y="5859379"/>
            <a:ext cx="10115221" cy="496970"/>
          </a:xfrm>
        </p:spPr>
        <p:txBody>
          <a:bodyPr/>
          <a:lstStyle/>
          <a:p>
            <a:pPr algn="ctr"/>
            <a:r>
              <a:rPr lang="en-US" dirty="0" smtClean="0"/>
              <a:t>Figure 4[Use Case Diagram]</a:t>
            </a:r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74757" y="990600"/>
            <a:ext cx="6605337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Placeholder 15" descr="People reviewing floor plans"/>
          <p:cNvPicPr>
            <a:picLocks noChangeAspect="1"/>
          </p:cNvPicPr>
          <p:nvPr/>
        </p:nvPicPr>
        <p:blipFill>
          <a:blip r:embed="rId2" cstate="screen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" y="-1"/>
            <a:ext cx="1219199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b="1" dirty="0"/>
              <a:t>Sequence Diagram:</a:t>
            </a:r>
            <a:br>
              <a:rPr lang="en-US" sz="1600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92624" y="6015522"/>
            <a:ext cx="10115221" cy="472907"/>
          </a:xfrm>
        </p:spPr>
        <p:txBody>
          <a:bodyPr/>
          <a:lstStyle/>
          <a:p>
            <a:pPr algn="ctr"/>
            <a:r>
              <a:rPr lang="en-US" dirty="0" smtClean="0"/>
              <a:t>Figure 5 [Sequence Diagram]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1390" y="1002030"/>
            <a:ext cx="6686550" cy="5041900"/>
          </a:xfrm>
          <a:prstGeom prst="rect">
            <a:avLst/>
          </a:prstGeom>
        </p:spPr>
      </p:pic>
      <p:pic>
        <p:nvPicPr>
          <p:cNvPr id="8" name="Picture Placeholder 15" descr="People reviewing floor plans"/>
          <p:cNvPicPr>
            <a:picLocks noChangeAspect="1"/>
          </p:cNvPicPr>
          <p:nvPr/>
        </p:nvPicPr>
        <p:blipFill>
          <a:blip r:embed="rId2" cstate="screen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" y="-1"/>
            <a:ext cx="12191998" cy="6857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0</TotalTime>
  <Words>1501</Words>
  <Application>WPS Presentation</Application>
  <PresentationFormat>Custom</PresentationFormat>
  <Paragraphs>113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Arial</vt:lpstr>
      <vt:lpstr>SimSun</vt:lpstr>
      <vt:lpstr>Wingdings</vt:lpstr>
      <vt:lpstr>Speak Pro</vt:lpstr>
      <vt:lpstr>Yu Gothic UI</vt:lpstr>
      <vt:lpstr>Sagona ExtraLight</vt:lpstr>
      <vt:lpstr>RomanS_IV50</vt:lpstr>
      <vt:lpstr>Calibri</vt:lpstr>
      <vt:lpstr>Wingdings</vt:lpstr>
      <vt:lpstr>Artifakt Element</vt:lpstr>
      <vt:lpstr>AMGDT</vt:lpstr>
      <vt:lpstr>Tahoma</vt:lpstr>
      <vt:lpstr>Times New Roman</vt:lpstr>
      <vt:lpstr>Microsoft YaHei</vt:lpstr>
      <vt:lpstr>Arial Unicode MS</vt:lpstr>
      <vt:lpstr>Calibri Light</vt:lpstr>
      <vt:lpstr>Office Theme</vt:lpstr>
      <vt:lpstr>  DARK TOWN  CAFÉ ( CAFETERIA MANAGEMENT SYSTEM PROJECT)</vt:lpstr>
      <vt:lpstr>INDEX</vt:lpstr>
      <vt:lpstr>Introduction</vt:lpstr>
      <vt:lpstr>Objective: </vt:lpstr>
      <vt:lpstr>Technology used</vt:lpstr>
      <vt:lpstr>  Designs (Diagrams DFD, ERD etc.)  </vt:lpstr>
      <vt:lpstr>   </vt:lpstr>
      <vt:lpstr>Use Case Diagram:  </vt:lpstr>
      <vt:lpstr>Sequence Diagram: </vt:lpstr>
      <vt:lpstr>Screenshots:</vt:lpstr>
      <vt:lpstr>PowerPoint 演示文稿</vt:lpstr>
      <vt:lpstr>PowerPoint 演示文稿</vt:lpstr>
      <vt:lpstr>PowerPoint 演示文稿</vt:lpstr>
      <vt:lpstr>PowerPoint 演示文稿</vt:lpstr>
      <vt:lpstr>Outcomes: </vt:lpstr>
      <vt:lpstr>REFERENCES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DARK TOWN  CAFÉ ( CAFETERIA MANAGEMENT SYSTEM PROJECT)</dc:title>
  <dc:creator>YANA SRIVASTAVA</dc:creator>
  <cp:lastModifiedBy>Darshan Yadav</cp:lastModifiedBy>
  <cp:revision>17</cp:revision>
  <dcterms:created xsi:type="dcterms:W3CDTF">2022-04-18T14:02:00Z</dcterms:created>
  <dcterms:modified xsi:type="dcterms:W3CDTF">2023-05-12T00:58:25Z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D611DDBA505A45919CD175E45F4A42DB</vt:lpwstr>
  </property>
  <property fmtid="{D5CDD505-2E9C-101B-9397-08002B2CF9AE}" pid="3" name="KSOProductBuildVer">
    <vt:lpwstr>2057-11.2.0.11537</vt:lpwstr>
  </property>
</Properties>
</file>